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91" r:id="rId3"/>
    <p:sldId id="346" r:id="rId4"/>
    <p:sldId id="347" r:id="rId5"/>
    <p:sldId id="348" r:id="rId6"/>
    <p:sldId id="349" r:id="rId7"/>
    <p:sldId id="350" r:id="rId8"/>
    <p:sldId id="354" r:id="rId9"/>
    <p:sldId id="351" r:id="rId10"/>
    <p:sldId id="352" r:id="rId11"/>
    <p:sldId id="353" r:id="rId12"/>
    <p:sldId id="355" r:id="rId13"/>
    <p:sldId id="356" r:id="rId14"/>
    <p:sldId id="357" r:id="rId15"/>
    <p:sldId id="337" r:id="rId16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742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535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320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234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309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50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03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14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85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13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45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99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04048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CONTROLE DE SISTEMAS DE EVENTOS DISCRETOS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4114083" y="1916745"/>
            <a:ext cx="456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Automação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Contínuo</a:t>
            </a:r>
          </a:p>
          <a:p>
            <a:endParaRPr lang="pt-BR" altLang="pt-BR" sz="2400" dirty="0">
              <a:latin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de cimento.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664A45-8957-449C-84D4-7CCD0CED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53" y="3572722"/>
            <a:ext cx="5533699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B7E6E32-26E7-4984-2B2F-D61CA6C8C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27" y="4892699"/>
            <a:ext cx="1571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Contínuo</a:t>
            </a:r>
          </a:p>
          <a:p>
            <a:endParaRPr lang="pt-BR" altLang="pt-BR" sz="2400" dirty="0">
              <a:latin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química.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7D9259D3-A975-4647-A1FA-4F877331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21" y="3558466"/>
            <a:ext cx="5868000" cy="226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EC2BBF0-5A57-81D4-3111-7025BEC7E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27" y="4905051"/>
            <a:ext cx="1571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229D92F-FD04-4594-84C7-705DCB7B4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86" y="935623"/>
            <a:ext cx="6048000" cy="372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8503699-ECCB-A275-2BF1-D5D9CF1BB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27" y="4892699"/>
            <a:ext cx="1571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7DC6ADDD-F3F8-44AE-9C9E-C8C875542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00" y="2471057"/>
            <a:ext cx="6048000" cy="398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EAD8CFE-0D85-4928-963F-0183E5234272}"/>
              </a:ext>
            </a:extLst>
          </p:cNvPr>
          <p:cNvSpPr txBox="1">
            <a:spLocks noChangeArrowheads="1"/>
          </p:cNvSpPr>
          <p:nvPr/>
        </p:nvSpPr>
        <p:spPr>
          <a:xfrm>
            <a:off x="4740319" y="800202"/>
            <a:ext cx="8229600" cy="1371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kern="0" dirty="0">
                <a:latin typeface="Arial" panose="020B0604020202020204" pitchFamily="34" charset="0"/>
                <a:cs typeface="Arial" panose="020B0604020202020204" pitchFamily="34" charset="0"/>
              </a:rPr>
              <a:t>Modelo de Referência ISA 95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5A37286-A8C5-BD1A-1BA0-B59F72990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628" y="4905051"/>
            <a:ext cx="1571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C9DE2436-247E-4423-9844-8465DA80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19" y="2616236"/>
            <a:ext cx="5229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">
            <a:extLst>
              <a:ext uri="{FF2B5EF4-FFF2-40B4-BE49-F238E27FC236}">
                <a16:creationId xmlns:a16="http://schemas.microsoft.com/office/drawing/2014/main" id="{82A4B4A5-64CD-4EA7-B062-A1BEF93D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218" y="812970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Modelo de Referência da Indústria 4.0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(RAMI 4.0)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10B207-CA64-AA73-F2B6-B5658BB0B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27" y="4905051"/>
            <a:ext cx="1571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17D7EE-2D81-4141-9470-9BBC8FDBA34A}"/>
              </a:ext>
            </a:extLst>
          </p:cNvPr>
          <p:cNvSpPr txBox="1"/>
          <p:nvPr/>
        </p:nvSpPr>
        <p:spPr>
          <a:xfrm>
            <a:off x="4888401" y="1497595"/>
            <a:ext cx="489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dirty="0"/>
              <a:t>https://www.youtube.com/watch?v=rbki4HR41-4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1990A0-03D0-46ED-9B1C-1701248CDBE9}"/>
              </a:ext>
            </a:extLst>
          </p:cNvPr>
          <p:cNvSpPr txBox="1"/>
          <p:nvPr/>
        </p:nvSpPr>
        <p:spPr>
          <a:xfrm>
            <a:off x="4742163" y="2578895"/>
            <a:ext cx="534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dirty="0"/>
              <a:t>https://www.youtube.com/watch?v=4Xo3A4w3QnM</a:t>
            </a:r>
          </a:p>
          <a:p>
            <a:endParaRPr lang="pt-BR" dirty="0"/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84CC0D-EB41-C072-BA21-C6BD36A17158}"/>
              </a:ext>
            </a:extLst>
          </p:cNvPr>
          <p:cNvSpPr txBox="1"/>
          <p:nvPr/>
        </p:nvSpPr>
        <p:spPr>
          <a:xfrm>
            <a:off x="4742162" y="3969665"/>
            <a:ext cx="582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http://professorcesarcosta.com.br/disciplinas/cosed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0" y="2652968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2163" y="65322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653672" y="2246573"/>
            <a:ext cx="5689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Eletrônica: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Mecânica: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Atuadores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Inteligência: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(Informática)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9DFA53F-C8C9-C033-EA87-4AE32213F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067" y="4872675"/>
            <a:ext cx="1571625" cy="1343025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CEE6132-242E-FDA1-FB50-8582F6FAB0A3}"/>
              </a:ext>
            </a:extLst>
          </p:cNvPr>
          <p:cNvCxnSpPr>
            <a:stCxn id="4" idx="2"/>
            <a:endCxn id="3" idx="0"/>
          </p:cNvCxnSpPr>
          <p:nvPr/>
        </p:nvCxnSpPr>
        <p:spPr>
          <a:xfrm>
            <a:off x="2074880" y="4585880"/>
            <a:ext cx="0" cy="2867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2163" y="65322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340197" y="1377189"/>
            <a:ext cx="5992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Sensores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Fornecem informações sobre o sistema;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Entradas do Controlador;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Indicam variáveis do processo como: temperatura; pressão, nível, etc.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31ECBB-2FE4-4984-97A6-80DF6ED4B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031" y="4048775"/>
            <a:ext cx="4680000" cy="289810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250AB71-9853-C8C0-BEF3-BB1D75556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27" y="4905051"/>
            <a:ext cx="1571625" cy="1343025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26618BC-642F-E8A6-9DB5-4732903DB91B}"/>
              </a:ext>
            </a:extLst>
          </p:cNvPr>
          <p:cNvCxnSpPr>
            <a:stCxn id="4" idx="2"/>
            <a:endCxn id="3" idx="0"/>
          </p:cNvCxnSpPr>
          <p:nvPr/>
        </p:nvCxnSpPr>
        <p:spPr>
          <a:xfrm>
            <a:off x="2063440" y="4742722"/>
            <a:ext cx="0" cy="162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Atuadores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Agem a partir do processamento das informações coletadas pelos sensores;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Tipos: magnéticos, hidráulicos, pneumáticos, elétricos.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74C4C6-F431-4760-A6A6-683A55E5C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798" y="4044458"/>
            <a:ext cx="3733800" cy="25622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D621D54-542E-8150-14F2-A49EEAD81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27" y="4905051"/>
            <a:ext cx="1571625" cy="1343025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0B2E30E-CCC3-2EB7-0D2D-F4AA84067AD4}"/>
              </a:ext>
            </a:extLst>
          </p:cNvPr>
          <p:cNvCxnSpPr/>
          <p:nvPr/>
        </p:nvCxnSpPr>
        <p:spPr>
          <a:xfrm flipH="1">
            <a:off x="1888444" y="5603325"/>
            <a:ext cx="1749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3B6A95DA-F9A0-BC8A-C9EC-B993287D4947}"/>
              </a:ext>
            </a:extLst>
          </p:cNvPr>
          <p:cNvCxnSpPr>
            <a:stCxn id="4" idx="2"/>
            <a:endCxn id="4" idx="2"/>
          </p:cNvCxnSpPr>
          <p:nvPr/>
        </p:nvCxnSpPr>
        <p:spPr>
          <a:xfrm>
            <a:off x="2063440" y="474272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7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Controlador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Aciona os atuadores levando em conta o estado das entradas (sensores);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Instruções do programa inserido em sua memória.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1530FAD-81EB-4C64-ABAF-AA946AD71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469" y="3849748"/>
            <a:ext cx="4157758" cy="2736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BB481D2-31F7-AA5B-BDB0-92A41EB63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628" y="4892699"/>
            <a:ext cx="1571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Discreto</a:t>
            </a:r>
          </a:p>
          <a:p>
            <a:pPr marL="342900" indent="-342900">
              <a:buFontTx/>
              <a:buChar char="-"/>
            </a:pPr>
            <a:r>
              <a:rPr lang="pt-BR" altLang="pt-BR" sz="2400" dirty="0">
                <a:latin typeface="Tahoma" panose="020B0604030504040204" pitchFamily="34" charset="0"/>
              </a:rPr>
              <a:t>Cada item a ser fabricado é processado em uma etapa, como um item separado e individual.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automobilística.</a:t>
            </a:r>
          </a:p>
        </p:txBody>
      </p:sp>
      <p:pic>
        <p:nvPicPr>
          <p:cNvPr id="14" name="Imagem 2">
            <a:extLst>
              <a:ext uri="{FF2B5EF4-FFF2-40B4-BE49-F238E27FC236}">
                <a16:creationId xmlns:a16="http://schemas.microsoft.com/office/drawing/2014/main" id="{70818CAD-7804-41E6-A83D-8961EA26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78" y="3672681"/>
            <a:ext cx="5652000" cy="290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C508027-C77D-49B5-DCFC-A07C7F13E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292" y="4892699"/>
            <a:ext cx="1571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em Batelada</a:t>
            </a:r>
          </a:p>
          <a:p>
            <a:pPr marL="342900" indent="-342900">
              <a:buFontTx/>
              <a:buChar char="-"/>
            </a:pPr>
            <a:r>
              <a:rPr lang="pt-BR" altLang="pt-BR" sz="2400" dirty="0">
                <a:latin typeface="Tahoma" panose="020B0604030504040204" pitchFamily="34" charset="0"/>
              </a:rPr>
              <a:t>No processo em batelada, uma dada quantidade de material é processada através de passos unitários, cada passo sendo completado antes de passar para o seguinte.</a:t>
            </a: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alimentícia.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66FB60E1-D456-4FBB-AC3A-5A638E88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80" y="4299100"/>
            <a:ext cx="5040000" cy="283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A5CAEB-5F7F-A2EA-9967-A430551A8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440" y="4905051"/>
            <a:ext cx="1571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em Batelada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de Bebidas.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E55EFF12-1D59-4687-AFDF-C9D05DE1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19" y="3061559"/>
            <a:ext cx="49149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F8CB6C4-2C04-FE9D-CFD5-01B874D92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27" y="4892699"/>
            <a:ext cx="1571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Contínuo</a:t>
            </a:r>
          </a:p>
          <a:p>
            <a:pPr marL="342900" indent="-342900">
              <a:buFontTx/>
              <a:buChar char="-"/>
            </a:pPr>
            <a:r>
              <a:rPr lang="pt-BR" altLang="pt-BR" sz="1800" dirty="0"/>
              <a:t> </a:t>
            </a:r>
            <a:r>
              <a:rPr lang="pt-BR" altLang="pt-BR" sz="2400" dirty="0">
                <a:latin typeface="Tahoma" panose="020B0604030504040204" pitchFamily="34" charset="0"/>
              </a:rPr>
              <a:t>Um processo industrial é contínuo quando a matéria prima entra num lado do sistema e o produto final sai do outro, continuamente. </a:t>
            </a: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petroquímica.</a:t>
            </a:r>
          </a:p>
        </p:txBody>
      </p:sp>
      <p:pic>
        <p:nvPicPr>
          <p:cNvPr id="14" name="Picture 12" descr="http://www.automacaoindustrial.com/instrumentacao/introducao/img/processo_continuo.jpg">
            <a:extLst>
              <a:ext uri="{FF2B5EF4-FFF2-40B4-BE49-F238E27FC236}">
                <a16:creationId xmlns:a16="http://schemas.microsoft.com/office/drawing/2014/main" id="{00B77B18-B0C3-4284-A17A-9770009F6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964452"/>
            <a:ext cx="4428000" cy="30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0E4502A-AB14-9FC8-7807-86DF1C535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27" y="4892699"/>
            <a:ext cx="1571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</TotalTime>
  <Words>344</Words>
  <Application>Microsoft Office PowerPoint</Application>
  <PresentationFormat>Personalizar</PresentationFormat>
  <Paragraphs>104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64</cp:revision>
  <dcterms:created xsi:type="dcterms:W3CDTF">2022-01-16T23:09:25Z</dcterms:created>
  <dcterms:modified xsi:type="dcterms:W3CDTF">2023-07-26T21:39:31Z</dcterms:modified>
</cp:coreProperties>
</file>